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5" r:id="rId2"/>
    <p:sldId id="313" r:id="rId3"/>
    <p:sldId id="306" r:id="rId4"/>
    <p:sldId id="314" r:id="rId5"/>
    <p:sldId id="307" r:id="rId6"/>
    <p:sldId id="311" r:id="rId7"/>
    <p:sldId id="319" r:id="rId8"/>
    <p:sldId id="315" r:id="rId9"/>
    <p:sldId id="318" r:id="rId10"/>
    <p:sldId id="316" r:id="rId11"/>
    <p:sldId id="321" r:id="rId12"/>
    <p:sldId id="320" r:id="rId13"/>
    <p:sldId id="312" r:id="rId1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66FF"/>
    <a:srgbClr val="006600"/>
    <a:srgbClr val="008000"/>
    <a:srgbClr val="535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28" autoAdjust="0"/>
  </p:normalViewPr>
  <p:slideViewPr>
    <p:cSldViewPr>
      <p:cViewPr varScale="1">
        <p:scale>
          <a:sx n="62" d="100"/>
          <a:sy n="62" d="100"/>
        </p:scale>
        <p:origin x="13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196" y="-96"/>
      </p:cViewPr>
      <p:guideLst>
        <p:guide orient="horz" pos="2931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41966" cy="465296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6" y="1"/>
            <a:ext cx="3041966" cy="465296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962A7FF8-335F-4A63-B4E5-C8B5C917F0E5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4" y="4420315"/>
            <a:ext cx="5615940" cy="4187666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39014"/>
            <a:ext cx="3041966" cy="465296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6" y="8839014"/>
            <a:ext cx="3041966" cy="465296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E6A81359-A1B3-4550-B95F-A00A417985DB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604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6011-1FCD-445A-9A6D-3FE11160738C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B741-28E1-43F2-808B-4016E1398B1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870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6011-1FCD-445A-9A6D-3FE11160738C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B741-28E1-43F2-808B-4016E1398B1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719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6011-1FCD-445A-9A6D-3FE11160738C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B741-28E1-43F2-808B-4016E1398B1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621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6011-1FCD-445A-9A6D-3FE11160738C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B741-28E1-43F2-808B-4016E1398B1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218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6011-1FCD-445A-9A6D-3FE11160738C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B741-28E1-43F2-808B-4016E1398B1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841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6011-1FCD-445A-9A6D-3FE11160738C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B741-28E1-43F2-808B-4016E1398B1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625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6011-1FCD-445A-9A6D-3FE11160738C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B741-28E1-43F2-808B-4016E1398B1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864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6011-1FCD-445A-9A6D-3FE11160738C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B741-28E1-43F2-808B-4016E1398B1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1897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6011-1FCD-445A-9A6D-3FE11160738C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B741-28E1-43F2-808B-4016E1398B1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519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6011-1FCD-445A-9A6D-3FE11160738C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B741-28E1-43F2-808B-4016E1398B1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701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6011-1FCD-445A-9A6D-3FE11160738C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B741-28E1-43F2-808B-4016E1398B1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0167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B6011-1FCD-445A-9A6D-3FE11160738C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DB741-28E1-43F2-808B-4016E1398B1F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590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vikoshiya2012@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1634" y="1052736"/>
            <a:ext cx="88823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5400" dirty="0">
                <a:solidFill>
                  <a:srgbClr val="00B050"/>
                </a:solidFill>
                <a:latin typeface="Bodoni MT Black" pitchFamily="18" charset="0"/>
              </a:rPr>
              <a:t>COMPANY PROFILE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Bodoni MT Black" pitchFamily="18" charset="0"/>
              </a:rPr>
              <a:t>We certify that, The best of our Knowledge the Information in this Profile is Accurate</a:t>
            </a:r>
            <a:endParaRPr lang="en-SG" sz="2400" b="1" dirty="0">
              <a:solidFill>
                <a:schemeClr val="accent2"/>
              </a:solidFill>
              <a:latin typeface="Bodoni MT Black" pitchFamily="18" charset="0"/>
            </a:endParaRPr>
          </a:p>
          <a:p>
            <a:pPr algn="ctr"/>
            <a:endParaRPr lang="en-SG" sz="5400" dirty="0">
              <a:latin typeface="Bodoni MT Black" pitchFamily="18" charset="0"/>
            </a:endParaRPr>
          </a:p>
        </p:txBody>
      </p:sp>
      <p:pic>
        <p:nvPicPr>
          <p:cNvPr id="8193" name="Picture 1" descr="C:\Users\plnb-002\Desktop\home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73016"/>
            <a:ext cx="5112568" cy="29794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BD8199-3275-48FA-9B6E-23E05CA07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0"/>
            <a:ext cx="4032448" cy="1078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1124744"/>
            <a:ext cx="3676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4000" b="1" dirty="0">
                <a:solidFill>
                  <a:schemeClr val="accent2"/>
                </a:solidFill>
                <a:latin typeface="Bodoni MT Black" pitchFamily="18" charset="0"/>
              </a:rPr>
              <a:t>Accreditation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1640" y="2564904"/>
            <a:ext cx="1587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2000" b="1" dirty="0" err="1">
                <a:solidFill>
                  <a:schemeClr val="accent2"/>
                </a:solidFill>
              </a:rPr>
              <a:t>bizSAFE</a:t>
            </a:r>
            <a:r>
              <a:rPr lang="en-SG" sz="2000" b="1" dirty="0">
                <a:solidFill>
                  <a:schemeClr val="accent2"/>
                </a:solidFill>
              </a:rPr>
              <a:t> STAR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5C47D-64F5-4284-A613-576AD7C23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124744"/>
            <a:ext cx="4161656" cy="5570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D8F6B5-0C4B-4A46-91AB-3A398F7EB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0"/>
            <a:ext cx="4032448" cy="10781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0722" y="1071581"/>
            <a:ext cx="4025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4000" b="1" dirty="0">
                <a:solidFill>
                  <a:schemeClr val="accent2"/>
                </a:solidFill>
                <a:latin typeface="Bodoni MT Black" pitchFamily="18" charset="0"/>
              </a:rPr>
              <a:t>HSE Statistics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C50608-36DE-49E0-9091-1F9927807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406706"/>
              </p:ext>
            </p:extLst>
          </p:nvPr>
        </p:nvGraphicFramePr>
        <p:xfrm>
          <a:off x="467544" y="1916832"/>
          <a:ext cx="8424937" cy="4608504"/>
        </p:xfrm>
        <a:graphic>
          <a:graphicData uri="http://schemas.openxmlformats.org/drawingml/2006/table">
            <a:tbl>
              <a:tblPr/>
              <a:tblGrid>
                <a:gridCol w="4626537">
                  <a:extLst>
                    <a:ext uri="{9D8B030D-6E8A-4147-A177-3AD203B41FA5}">
                      <a16:colId xmlns:a16="http://schemas.microsoft.com/office/drawing/2014/main" val="23799232"/>
                    </a:ext>
                  </a:extLst>
                </a:gridCol>
                <a:gridCol w="949600">
                  <a:extLst>
                    <a:ext uri="{9D8B030D-6E8A-4147-A177-3AD203B41FA5}">
                      <a16:colId xmlns:a16="http://schemas.microsoft.com/office/drawing/2014/main" val="2286452563"/>
                    </a:ext>
                  </a:extLst>
                </a:gridCol>
                <a:gridCol w="949600">
                  <a:extLst>
                    <a:ext uri="{9D8B030D-6E8A-4147-A177-3AD203B41FA5}">
                      <a16:colId xmlns:a16="http://schemas.microsoft.com/office/drawing/2014/main" val="25205129"/>
                    </a:ext>
                  </a:extLst>
                </a:gridCol>
                <a:gridCol w="949600">
                  <a:extLst>
                    <a:ext uri="{9D8B030D-6E8A-4147-A177-3AD203B41FA5}">
                      <a16:colId xmlns:a16="http://schemas.microsoft.com/office/drawing/2014/main" val="27505381"/>
                    </a:ext>
                  </a:extLst>
                </a:gridCol>
                <a:gridCol w="949600">
                  <a:extLst>
                    <a:ext uri="{9D8B030D-6E8A-4147-A177-3AD203B41FA5}">
                      <a16:colId xmlns:a16="http://schemas.microsoft.com/office/drawing/2014/main" val="373139434"/>
                    </a:ext>
                  </a:extLst>
                </a:gridCol>
              </a:tblGrid>
              <a:tr h="3840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8316258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Safety Warnings / Notices from any government agencies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160894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regulatory Reportable Incidents 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140078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Lost Time Accidents 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743862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Accident Frequency Rate (AFR) / Million Hrs (No. of Work place Reported/No. of Man-hours Worked)*1,000,000) 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149816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Accident Severity Rate (ASR) / Million Hrs (No. of Man Days Lost to Workplace Accidents/No. of Man-hours Worked)*1,000,000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65494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Workplace Injury Rate (No. of Fatal and Non-Fatal Workplace Injuries/No. of Employed Persons)*100,000) 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7741551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Occupational Disease Incidences 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602700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Cumulative Total of Recordable Incident Rate (TRIR) (No of recordable incidents project/No of man-hours worked project to date)*1,000,000) 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753475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 of fatalities that the company incurred 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662251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Manhours worked for the year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54,317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172,813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198,450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252,542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419847"/>
                  </a:ext>
                </a:extLst>
              </a:tr>
              <a:tr h="3840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Manhours lost for the year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393" marR="5393" marT="53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480154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9B3AC51-2D56-4218-9545-B787E6BC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0"/>
            <a:ext cx="4032448" cy="10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8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1124744"/>
            <a:ext cx="39662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4000" b="1" dirty="0">
                <a:solidFill>
                  <a:schemeClr val="accent2"/>
                </a:solidFill>
                <a:latin typeface="Bodoni MT Black" pitchFamily="18" charset="0"/>
              </a:rPr>
              <a:t>Awards &amp;</a:t>
            </a:r>
          </a:p>
          <a:p>
            <a:r>
              <a:rPr lang="en-SG" sz="4000" b="1" dirty="0">
                <a:solidFill>
                  <a:schemeClr val="accent2"/>
                </a:solidFill>
                <a:latin typeface="Bodoni MT Black" pitchFamily="18" charset="0"/>
              </a:rPr>
              <a:t>Appreciations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06285D-F280-4FD8-862A-89D2F6FFF8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4850" r="8399" b="2751"/>
          <a:stretch/>
        </p:blipFill>
        <p:spPr>
          <a:xfrm>
            <a:off x="5364088" y="1199242"/>
            <a:ext cx="3274893" cy="5542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2962BE-BFFC-4EC3-9FF3-91222C0A3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0"/>
            <a:ext cx="4032448" cy="10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0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8568952" cy="214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6984776" cy="2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E87B5-A6CF-4CBC-90E2-0C8FD71CC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0"/>
            <a:ext cx="4032448" cy="10781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24" y="1412949"/>
            <a:ext cx="5486400" cy="566738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br>
              <a:rPr lang="en-SG" altLang="ja-JP" sz="4000" dirty="0">
                <a:solidFill>
                  <a:schemeClr val="accent2"/>
                </a:solidFill>
                <a:latin typeface="Bodoni MT Black" pitchFamily="18" charset="0"/>
                <a:ea typeface="+mn-ea"/>
                <a:cs typeface="+mn-cs"/>
              </a:rPr>
            </a:br>
            <a:br>
              <a:rPr lang="en-SG" altLang="ja-JP" sz="4000" dirty="0">
                <a:solidFill>
                  <a:schemeClr val="accent2"/>
                </a:solidFill>
                <a:latin typeface="Bodoni MT Black" pitchFamily="18" charset="0"/>
                <a:ea typeface="+mn-ea"/>
                <a:cs typeface="+mn-cs"/>
              </a:rPr>
            </a:br>
            <a:r>
              <a:rPr lang="en-SG" altLang="ja-JP" sz="4000" dirty="0">
                <a:solidFill>
                  <a:schemeClr val="accent2"/>
                </a:solidFill>
                <a:latin typeface="Bodoni MT Black" pitchFamily="18" charset="0"/>
                <a:ea typeface="+mn-ea"/>
                <a:cs typeface="+mn-cs"/>
              </a:rPr>
              <a:t>Contact Details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84" y="1605594"/>
            <a:ext cx="7488832" cy="4752528"/>
          </a:xfrm>
        </p:spPr>
        <p:txBody>
          <a:bodyPr>
            <a:normAutofit fontScale="77500" lnSpcReduction="20000"/>
          </a:bodyPr>
          <a:lstStyle/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r>
              <a:rPr lang="en-SG" sz="3100" b="1" dirty="0">
                <a:ea typeface="Cambria Math" pitchFamily="18" charset="0"/>
              </a:rPr>
              <a:t>SOORIYANARAYANAN.</a:t>
            </a:r>
          </a:p>
          <a:p>
            <a:r>
              <a:rPr lang="en-SG" sz="3100" dirty="0">
                <a:ea typeface="Cambria Math" pitchFamily="18" charset="0"/>
              </a:rPr>
              <a:t>Vikoshiya Private Ltd</a:t>
            </a:r>
          </a:p>
          <a:p>
            <a:r>
              <a:rPr lang="en-SG" sz="3100" dirty="0">
                <a:ea typeface="Cambria Math" pitchFamily="18" charset="0"/>
              </a:rPr>
              <a:t>3, Soon Lee Street</a:t>
            </a:r>
          </a:p>
          <a:p>
            <a:r>
              <a:rPr lang="en-US" sz="3100" dirty="0">
                <a:ea typeface="Cambria Math" pitchFamily="18" charset="0"/>
              </a:rPr>
              <a:t>#05-09 Pioneer Junction</a:t>
            </a:r>
            <a:endParaRPr lang="en-SG" sz="3100" dirty="0">
              <a:ea typeface="Cambria Math" pitchFamily="18" charset="0"/>
            </a:endParaRPr>
          </a:p>
          <a:p>
            <a:r>
              <a:rPr lang="en-US" sz="3100" dirty="0">
                <a:ea typeface="Cambria Math" pitchFamily="18" charset="0"/>
              </a:rPr>
              <a:t>SINGAPORE – 627606</a:t>
            </a:r>
          </a:p>
          <a:p>
            <a:r>
              <a:rPr lang="en-US" sz="3100" dirty="0">
                <a:ea typeface="Cambria Math" pitchFamily="18" charset="0"/>
              </a:rPr>
              <a:t>Tel:  68020616 </a:t>
            </a:r>
          </a:p>
          <a:p>
            <a:r>
              <a:rPr lang="en-US" sz="3100" dirty="0">
                <a:ea typeface="Cambria Math" pitchFamily="18" charset="0"/>
              </a:rPr>
              <a:t>Fax: 68023505</a:t>
            </a:r>
          </a:p>
          <a:p>
            <a:r>
              <a:rPr lang="en-US" sz="3100" dirty="0">
                <a:ea typeface="Cambria Math" pitchFamily="18" charset="0"/>
              </a:rPr>
              <a:t>Mobile : 86557033</a:t>
            </a:r>
          </a:p>
          <a:p>
            <a:r>
              <a:rPr lang="en-US" sz="3100" u="sng" dirty="0">
                <a:solidFill>
                  <a:srgbClr val="FF0000"/>
                </a:solidFill>
                <a:hlinkClick r:id="rId2"/>
              </a:rPr>
              <a:t>Email: viko@vikoshiya.com</a:t>
            </a:r>
          </a:p>
          <a:p>
            <a:r>
              <a:rPr lang="en-US" sz="3100" u="sng" dirty="0">
                <a:solidFill>
                  <a:srgbClr val="FF0000"/>
                </a:solidFill>
                <a:hlinkClick r:id="rId2"/>
              </a:rPr>
              <a:t>Web site: www.vikoshiya.com</a:t>
            </a:r>
            <a:endParaRPr lang="en-SG" sz="3100" u="sng" dirty="0">
              <a:solidFill>
                <a:srgbClr val="FF0000"/>
              </a:solidFill>
              <a:hlinkClick r:id="rId2"/>
            </a:endParaRPr>
          </a:p>
        </p:txBody>
      </p:sp>
      <p:pic>
        <p:nvPicPr>
          <p:cNvPr id="2050" name="Picture 2" descr="C:\Users\plnb-002\Desktop\contact-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56116"/>
            <a:ext cx="3816424" cy="113665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6FAA49-4180-4FE9-99F5-DF73753E4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192" y="-39197"/>
            <a:ext cx="4032448" cy="10781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124515"/>
            <a:ext cx="2627784" cy="161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882878"/>
            <a:ext cx="8676456" cy="509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ja-JP" sz="4000" b="1" dirty="0">
                <a:solidFill>
                  <a:schemeClr val="accent2"/>
                </a:solidFill>
                <a:latin typeface="Bodoni MT Black" pitchFamily="18" charset="0"/>
              </a:rPr>
              <a:t>Introduction</a:t>
            </a:r>
            <a:endParaRPr lang="en-US" altLang="ja-JP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ja-JP" sz="2000" b="1" dirty="0">
              <a:solidFill>
                <a:schemeClr val="accent2"/>
              </a:solidFill>
              <a:latin typeface="Bodoni MT Black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ea typeface="Cambria Math" pitchFamily="18" charset="0"/>
              </a:rPr>
              <a:t>Our objective is to provide best quality in Electrical &amp; Instrumentation services. We are proficient in the Electrical design, field of experience to execute all type of Electrical &amp; ELV, Security systems works and also specialist in Instrumentation &amp; Control system side.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ja-JP" sz="2400" dirty="0">
              <a:ea typeface="Cambria Math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err="1">
                <a:ea typeface="Cambria Math" pitchFamily="18" charset="0"/>
                <a:cs typeface="Arial" pitchFamily="34" charset="0"/>
              </a:rPr>
              <a:t>Vikoshiya</a:t>
            </a:r>
            <a:r>
              <a:rPr lang="en-US" altLang="ja-JP" sz="2400" dirty="0">
                <a:ea typeface="Cambria Math" pitchFamily="18" charset="0"/>
                <a:cs typeface="Arial" pitchFamily="34" charset="0"/>
              </a:rPr>
              <a:t> has successfully attained </a:t>
            </a:r>
            <a:r>
              <a:rPr lang="en-US" altLang="ja-JP" sz="2400" dirty="0" err="1">
                <a:ea typeface="Cambria Math" pitchFamily="18" charset="0"/>
                <a:cs typeface="Arial" pitchFamily="34" charset="0"/>
              </a:rPr>
              <a:t>bizSAFE</a:t>
            </a:r>
            <a:r>
              <a:rPr lang="en-US" altLang="ja-JP" sz="2400" dirty="0">
                <a:ea typeface="Cambria Math" pitchFamily="18" charset="0"/>
                <a:cs typeface="Arial" pitchFamily="34" charset="0"/>
              </a:rPr>
              <a:t> Level Star from </a:t>
            </a:r>
            <a:r>
              <a:rPr lang="en-US" sz="2400" dirty="0">
                <a:ea typeface="Cambria Math" pitchFamily="18" charset="0"/>
                <a:cs typeface="Arial" pitchFamily="34" charset="0"/>
              </a:rPr>
              <a:t>Workplace Safety and Health (WSH) Council which is a statutory body under the Singapore Ministry of Manpower.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ja-JP" sz="2400" dirty="0">
              <a:ea typeface="Cambria Math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err="1">
                <a:ea typeface="Cambria Math" pitchFamily="18" charset="0"/>
                <a:cs typeface="Arial" pitchFamily="34" charset="0"/>
              </a:rPr>
              <a:t>Vikoshiya</a:t>
            </a:r>
            <a:r>
              <a:rPr lang="en-US" altLang="ja-JP" sz="2400" dirty="0">
                <a:ea typeface="Cambria Math" pitchFamily="18" charset="0"/>
                <a:cs typeface="Arial" pitchFamily="34" charset="0"/>
              </a:rPr>
              <a:t> is certified ISO 9001 &amp; 45001.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87D752-C91C-484C-A093-F6618C50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0"/>
            <a:ext cx="4032448" cy="10781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body" sz="half" idx="2"/>
          </p:nvPr>
        </p:nvSpPr>
        <p:spPr>
          <a:xfrm>
            <a:off x="827584" y="1052736"/>
            <a:ext cx="6767512" cy="4895850"/>
          </a:xfrm>
        </p:spPr>
        <p:txBody>
          <a:bodyPr>
            <a:normAutofit fontScale="70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SG" altLang="ja-JP" sz="4000" dirty="0">
              <a:solidFill>
                <a:schemeClr val="accent2"/>
              </a:solidFill>
              <a:latin typeface="Bodoni MT Black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SG" altLang="ja-JP" sz="4000" dirty="0">
                <a:solidFill>
                  <a:schemeClr val="accent2"/>
                </a:solidFill>
                <a:latin typeface="Bodoni MT Black" pitchFamily="18" charset="0"/>
              </a:rPr>
              <a:t>Mission &amp; Vision </a:t>
            </a:r>
          </a:p>
          <a:p>
            <a:endParaRPr lang="en-SG" b="1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SG" sz="2400" b="1" dirty="0">
                <a:ea typeface="Cambria Math" pitchFamily="18" charset="0"/>
              </a:rPr>
              <a:t>Loyalty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SG" sz="2400" dirty="0">
                <a:ea typeface="Cambria Math" pitchFamily="18" charset="0"/>
              </a:rPr>
              <a:t>Building of mutually beneficial relationships both internally and externally that stand the test of circumstances and time.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SG" sz="2400" dirty="0">
              <a:ea typeface="Cambria Math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SG" sz="2400" b="1" dirty="0">
                <a:ea typeface="Cambria Math" pitchFamily="18" charset="0"/>
              </a:rPr>
              <a:t>Customer Satisfaction</a:t>
            </a:r>
            <a:br>
              <a:rPr lang="en-SG" sz="2400" dirty="0">
                <a:ea typeface="Cambria Math" pitchFamily="18" charset="0"/>
              </a:rPr>
            </a:br>
            <a:r>
              <a:rPr lang="en-SG" sz="2400" dirty="0">
                <a:ea typeface="Cambria Math" pitchFamily="18" charset="0"/>
              </a:rPr>
              <a:t>By listening to our customers and responding to their needs we seek to add value and exceed their expectations.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SG" sz="2400" dirty="0">
              <a:ea typeface="Cambria Math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SG" sz="2400" b="1" dirty="0">
                <a:ea typeface="Cambria Math" pitchFamily="18" charset="0"/>
              </a:rPr>
              <a:t>Commitment</a:t>
            </a:r>
            <a:br>
              <a:rPr lang="en-SG" sz="2400" dirty="0">
                <a:ea typeface="Cambria Math" pitchFamily="18" charset="0"/>
              </a:rPr>
            </a:br>
            <a:r>
              <a:rPr lang="en-SG" sz="2400" dirty="0">
                <a:ea typeface="Cambria Math" pitchFamily="18" charset="0"/>
              </a:rPr>
              <a:t>Being prepared to dedicate time and energy to fulfil obligations in the pursuit of the group’s objectives.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SG" sz="2400" dirty="0">
              <a:ea typeface="Cambria Math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SG" sz="2400" b="1" dirty="0">
                <a:ea typeface="Cambria Math" pitchFamily="18" charset="0"/>
              </a:rPr>
              <a:t>Excellence</a:t>
            </a:r>
            <a:br>
              <a:rPr lang="en-SG" sz="2400" dirty="0">
                <a:ea typeface="Cambria Math" pitchFamily="18" charset="0"/>
              </a:rPr>
            </a:br>
            <a:r>
              <a:rPr lang="en-SG" sz="2400" dirty="0">
                <a:ea typeface="Cambria Math" pitchFamily="18" charset="0"/>
              </a:rPr>
              <a:t>The pursuit of outstanding qualities and outcomes.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SG" sz="2400" dirty="0">
              <a:ea typeface="Cambria Math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SG" sz="2400" b="1" dirty="0">
                <a:ea typeface="Cambria Math" pitchFamily="18" charset="0"/>
              </a:rPr>
              <a:t>Integrity</a:t>
            </a:r>
            <a:br>
              <a:rPr lang="en-SG" sz="2400" dirty="0">
                <a:ea typeface="Cambria Math" pitchFamily="18" charset="0"/>
              </a:rPr>
            </a:br>
            <a:r>
              <a:rPr lang="en-SG" sz="2400" dirty="0">
                <a:ea typeface="Cambria Math" pitchFamily="18" charset="0"/>
              </a:rPr>
              <a:t>The demonstration of the above values in adherence to the code of conduct.</a:t>
            </a:r>
            <a:endParaRPr lang="en-S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FBC0F-28C5-4815-A408-D1F0A1473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0"/>
            <a:ext cx="4032448" cy="10781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1052736"/>
            <a:ext cx="784887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000" dirty="0">
                <a:solidFill>
                  <a:schemeClr val="accent2"/>
                </a:solidFill>
                <a:latin typeface="Bodoni MT Black" pitchFamily="18" charset="0"/>
              </a:rPr>
              <a:t>Our Key Services</a:t>
            </a:r>
          </a:p>
          <a:p>
            <a:endParaRPr lang="en-US" b="1" dirty="0"/>
          </a:p>
          <a:p>
            <a:pPr lvl="0">
              <a:buFont typeface="Wingdings" pitchFamily="2" charset="2"/>
              <a:buChar char="ü"/>
            </a:pPr>
            <a:r>
              <a:rPr lang="en-US" sz="2000" dirty="0">
                <a:latin typeface="Cambria Math" pitchFamily="18" charset="0"/>
                <a:ea typeface="Cambria Math" pitchFamily="18" charset="0"/>
              </a:rPr>
              <a:t> HT &amp; LT Panel and cabling works</a:t>
            </a:r>
          </a:p>
          <a:p>
            <a:pPr lvl="0"/>
            <a:endParaRPr lang="en-SG" sz="2000" dirty="0">
              <a:latin typeface="Cambria Math" pitchFamily="18" charset="0"/>
              <a:ea typeface="Cambria Math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>
                <a:latin typeface="Cambria Math" pitchFamily="18" charset="0"/>
                <a:ea typeface="Cambria Math" pitchFamily="18" charset="0"/>
              </a:rPr>
              <a:t> General Lighting &amp; Power distribution</a:t>
            </a:r>
          </a:p>
          <a:p>
            <a:pPr lvl="0"/>
            <a:endParaRPr lang="en-SG" sz="2000" dirty="0">
              <a:latin typeface="Cambria Math" pitchFamily="18" charset="0"/>
              <a:ea typeface="Cambria Math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>
                <a:latin typeface="Cambria Math" pitchFamily="18" charset="0"/>
                <a:ea typeface="Cambria Math" pitchFamily="18" charset="0"/>
              </a:rPr>
              <a:t> Instrumentation and Control systems</a:t>
            </a:r>
          </a:p>
          <a:p>
            <a:pPr lvl="0"/>
            <a:endParaRPr lang="en-SG" sz="2000" dirty="0">
              <a:latin typeface="Cambria Math" pitchFamily="18" charset="0"/>
              <a:ea typeface="Cambria Math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>
                <a:latin typeface="Cambria Math" pitchFamily="18" charset="0"/>
                <a:ea typeface="Cambria Math" pitchFamily="18" charset="0"/>
              </a:rPr>
              <a:t> Fire Alarm System</a:t>
            </a:r>
          </a:p>
          <a:p>
            <a:pPr lvl="0"/>
            <a:endParaRPr lang="en-SG" sz="2000" dirty="0">
              <a:latin typeface="Cambria Math" pitchFamily="18" charset="0"/>
              <a:ea typeface="Cambria Math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>
                <a:latin typeface="Cambria Math" pitchFamily="18" charset="0"/>
                <a:ea typeface="Cambria Math" pitchFamily="18" charset="0"/>
              </a:rPr>
              <a:t> CCTV, ACS &amp; Security Control system</a:t>
            </a:r>
          </a:p>
          <a:p>
            <a:pPr lvl="0"/>
            <a:endParaRPr lang="en-SG" sz="2000" dirty="0">
              <a:latin typeface="Cambria Math" pitchFamily="18" charset="0"/>
              <a:ea typeface="Cambria Math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>
                <a:latin typeface="Cambria Math" pitchFamily="18" charset="0"/>
                <a:ea typeface="Cambria Math" pitchFamily="18" charset="0"/>
              </a:rPr>
              <a:t> ELV system (Public Address, Audio &amp; Video)</a:t>
            </a:r>
          </a:p>
          <a:p>
            <a:pPr lvl="0"/>
            <a:endParaRPr lang="en-SG" sz="2000" dirty="0">
              <a:latin typeface="Cambria Math" pitchFamily="18" charset="0"/>
              <a:ea typeface="Cambria Math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>
                <a:latin typeface="Cambria Math" pitchFamily="18" charset="0"/>
                <a:ea typeface="Cambria Math" pitchFamily="18" charset="0"/>
              </a:rPr>
              <a:t> BAS/BMS control system</a:t>
            </a:r>
          </a:p>
          <a:p>
            <a:pPr lvl="0"/>
            <a:endParaRPr lang="en-SG" sz="2000" dirty="0">
              <a:latin typeface="Cambria Math" pitchFamily="18" charset="0"/>
              <a:ea typeface="Cambria Math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>
                <a:latin typeface="Cambria Math" pitchFamily="18" charset="0"/>
                <a:ea typeface="Cambria Math" pitchFamily="18" charset="0"/>
              </a:rPr>
              <a:t> Telephone &amp; Data system</a:t>
            </a:r>
            <a:endParaRPr lang="en-SG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26" name="Picture 2" descr="C:\Users\plnb-002\Desktop\powering-australia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3779912" cy="25922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B11998-4061-44AF-8AC5-9C2E69E74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-25413"/>
            <a:ext cx="4032448" cy="10781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96752"/>
            <a:ext cx="748883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SG" sz="4000" dirty="0">
                <a:solidFill>
                  <a:schemeClr val="accent2"/>
                </a:solidFill>
                <a:latin typeface="Bodoni MT Black" pitchFamily="18" charset="0"/>
              </a:rPr>
              <a:t>Our Valuable Clients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Black" pitchFamily="34" charset="0"/>
              </a:rPr>
              <a:t>Google Data Center, Lok Yang Way, Singapore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Black" pitchFamily="34" charset="0"/>
              </a:rPr>
              <a:t>Novartis Singapore Pte Ltd, Singapore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Black" pitchFamily="34" charset="0"/>
              </a:rPr>
              <a:t>Lonza Biologies Tuas Pte Ltd, Singapore</a:t>
            </a:r>
            <a:endParaRPr lang="en-SG" sz="2000" b="1" dirty="0">
              <a:latin typeface="Arial Black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Black" pitchFamily="34" charset="0"/>
              </a:rPr>
              <a:t>Quantum Automation Pte Ltd, Singapore</a:t>
            </a:r>
            <a:endParaRPr lang="en-SG" sz="2000" b="1" dirty="0">
              <a:latin typeface="Arial Black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Black" pitchFamily="34" charset="0"/>
              </a:rPr>
              <a:t>Power Light Engineering Pte Ltd, Singapore </a:t>
            </a:r>
            <a:endParaRPr lang="en-SG" sz="2000" b="1" dirty="0">
              <a:latin typeface="Arial Black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Black" pitchFamily="34" charset="0"/>
              </a:rPr>
              <a:t>Techniques </a:t>
            </a:r>
            <a:r>
              <a:rPr lang="en-US" sz="2000" b="1" dirty="0" err="1">
                <a:latin typeface="Arial Black" pitchFamily="34" charset="0"/>
              </a:rPr>
              <a:t>Eng</a:t>
            </a:r>
            <a:r>
              <a:rPr lang="en-US" sz="2000" b="1" dirty="0">
                <a:latin typeface="Arial Black" pitchFamily="34" charset="0"/>
              </a:rPr>
              <a:t> &amp; Air-Conditioning Pte Ltd, Singapore</a:t>
            </a:r>
            <a:endParaRPr lang="en-SG" sz="2000" b="1" dirty="0">
              <a:latin typeface="Arial Black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Black" pitchFamily="34" charset="0"/>
              </a:rPr>
              <a:t>Hitachi Infrastructure Systems (Asia) Pte Ltd</a:t>
            </a:r>
            <a:endParaRPr lang="en-SG" sz="2000" b="1" dirty="0">
              <a:latin typeface="Arial Black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Black" pitchFamily="34" charset="0"/>
              </a:rPr>
              <a:t>Influx Electrical Pte Ltd, Singapore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Black" pitchFamily="34" charset="0"/>
              </a:rPr>
              <a:t>Light10 Engineering Pte Ltd, Singapore</a:t>
            </a:r>
            <a:endParaRPr lang="en-SG" sz="2000" b="1" dirty="0">
              <a:latin typeface="Arial Black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Black" pitchFamily="34" charset="0"/>
              </a:rPr>
              <a:t>Bradley Construction Pte Ltd, Singapore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Black" pitchFamily="34" charset="0"/>
              </a:rPr>
              <a:t>Siemens Pte Ltd, Singapore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err="1">
                <a:latin typeface="Arial Black" pitchFamily="34" charset="0"/>
              </a:rPr>
              <a:t>Shinryo</a:t>
            </a:r>
            <a:r>
              <a:rPr lang="en-US" sz="2000" b="1" dirty="0">
                <a:latin typeface="Arial Black" pitchFamily="34" charset="0"/>
              </a:rPr>
              <a:t> Corporation, Singapore (MRT project)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 Black" pitchFamily="34" charset="0"/>
              </a:rPr>
              <a:t>JEL Maintenance Pte. Ltd. (JML), Singapore</a:t>
            </a:r>
          </a:p>
          <a:p>
            <a:r>
              <a:rPr lang="en-US" sz="2000" b="1" dirty="0">
                <a:latin typeface="Arial Black" pitchFamily="34" charset="0"/>
              </a:rPr>
              <a:t>    (Sanofi EVF facility, Tuas)</a:t>
            </a:r>
            <a:endParaRPr lang="en-SG" sz="2000" b="1" dirty="0">
              <a:latin typeface="Arial Black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SG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63369"/>
            <a:ext cx="1808088" cy="210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44E02B-53E2-4DEE-BD50-12F4A7F73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-26000"/>
            <a:ext cx="4032448" cy="10781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836712"/>
            <a:ext cx="3994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4000" b="1" dirty="0">
                <a:solidFill>
                  <a:schemeClr val="accent2"/>
                </a:solidFill>
                <a:latin typeface="Bodoni MT Black" pitchFamily="18" charset="0"/>
              </a:rPr>
              <a:t>Track Records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9ADCAC-6A11-4EC5-9448-F7242D007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670795"/>
              </p:ext>
            </p:extLst>
          </p:nvPr>
        </p:nvGraphicFramePr>
        <p:xfrm>
          <a:off x="323528" y="1484784"/>
          <a:ext cx="8712967" cy="5112572"/>
        </p:xfrm>
        <a:graphic>
          <a:graphicData uri="http://schemas.openxmlformats.org/drawingml/2006/table">
            <a:tbl>
              <a:tblPr/>
              <a:tblGrid>
                <a:gridCol w="167098">
                  <a:extLst>
                    <a:ext uri="{9D8B030D-6E8A-4147-A177-3AD203B41FA5}">
                      <a16:colId xmlns:a16="http://schemas.microsoft.com/office/drawing/2014/main" val="3991894363"/>
                    </a:ext>
                  </a:extLst>
                </a:gridCol>
                <a:gridCol w="2029448">
                  <a:extLst>
                    <a:ext uri="{9D8B030D-6E8A-4147-A177-3AD203B41FA5}">
                      <a16:colId xmlns:a16="http://schemas.microsoft.com/office/drawing/2014/main" val="2209509325"/>
                    </a:ext>
                  </a:extLst>
                </a:gridCol>
                <a:gridCol w="2196546">
                  <a:extLst>
                    <a:ext uri="{9D8B030D-6E8A-4147-A177-3AD203B41FA5}">
                      <a16:colId xmlns:a16="http://schemas.microsoft.com/office/drawing/2014/main" val="1402778562"/>
                    </a:ext>
                  </a:extLst>
                </a:gridCol>
                <a:gridCol w="3388899">
                  <a:extLst>
                    <a:ext uri="{9D8B030D-6E8A-4147-A177-3AD203B41FA5}">
                      <a16:colId xmlns:a16="http://schemas.microsoft.com/office/drawing/2014/main" val="1860491644"/>
                    </a:ext>
                  </a:extLst>
                </a:gridCol>
                <a:gridCol w="465488">
                  <a:extLst>
                    <a:ext uri="{9D8B030D-6E8A-4147-A177-3AD203B41FA5}">
                      <a16:colId xmlns:a16="http://schemas.microsoft.com/office/drawing/2014/main" val="2595856800"/>
                    </a:ext>
                  </a:extLst>
                </a:gridCol>
                <a:gridCol w="465488">
                  <a:extLst>
                    <a:ext uri="{9D8B030D-6E8A-4147-A177-3AD203B41FA5}">
                      <a16:colId xmlns:a16="http://schemas.microsoft.com/office/drawing/2014/main" val="2155163549"/>
                    </a:ext>
                  </a:extLst>
                </a:gridCol>
              </a:tblGrid>
              <a:tr h="37774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Projects and Maintenance works Track records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85496"/>
                  </a:ext>
                </a:extLst>
              </a:tr>
              <a:tr h="1315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S/N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 Name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Maincon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 Description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Duration </a:t>
                      </a:r>
                    </a:p>
                  </a:txBody>
                  <a:tcPr marL="4175" marR="4175" marT="4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12883"/>
                  </a:ext>
                </a:extLst>
              </a:tr>
              <a:tr h="131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From </a:t>
                      </a:r>
                    </a:p>
                  </a:txBody>
                  <a:tcPr marL="4175" marR="4175" marT="4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4175" marR="4175" marT="41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471521"/>
                  </a:ext>
                </a:extLst>
              </a:tr>
              <a:tr h="263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Lonza Biologics Tuas Pte.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Vikoshiya Pte.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Instrumentation, Data &amp; Tel, Security System Supply and Installation, Maintenance works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Nov-12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 date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311329"/>
                  </a:ext>
                </a:extLst>
              </a:tr>
              <a:tr h="263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Kulicke &amp; Soffa Pte. Ltd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Influx Engineering Services Pte.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 and Instrumentation, Data &amp; Tel, Security System, CCTV Supply and Installation works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Dec-12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Oct-13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715674"/>
                  </a:ext>
                </a:extLst>
              </a:tr>
              <a:tr h="263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Singapore Sports Hub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Light 10 Industries Pte.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 and Instrumentation, Data &amp; Tel, Security System, CCTV Supply and Installation works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Nov-13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Apr-14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347870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Novartis BioPharm Ops (Phase-1)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Powerlite Engineering Pte.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Supply and Installation of Electrical and Instrumentation, BMS and Data &amp; Tel works including clean room 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Apr-14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Oct-15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967352"/>
                  </a:ext>
                </a:extLst>
              </a:tr>
              <a:tr h="263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Nagase FineChem Singapore Pte. Ltd.(Extension Project)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Hitachi Infrastructure System Asia Pte.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Supply and Installation of Electrical and Instrumentation, BMS and Data &amp; Tel works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Aug-14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Jun-15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788332"/>
                  </a:ext>
                </a:extLst>
              </a:tr>
              <a:tr h="263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AbbVie Operations Singapore Pte. Ltd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Kurihara Kogyo Co.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Supply and Installation of Electrical and Instrumentation works including clean room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Sep-15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Aug-16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022010"/>
                  </a:ext>
                </a:extLst>
              </a:tr>
              <a:tr h="3945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Novartis BioPharm Ops (Phase-2)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Powerlite Engineering Pte.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 and Instrumentation, BMS, ELV, FA, PA, ACS, CCTV, Data &amp; Tel, Gas Detection System, Leak Detection System works including clean room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Apr-16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Mar-17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816192"/>
                  </a:ext>
                </a:extLst>
              </a:tr>
              <a:tr h="263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Amgen ASM3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Techniques Air-Conditioning &amp; Engineering Pte.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 and Instrumentation, BMS work Supply and Installation works including clean room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Sep-16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Dec-17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8396737"/>
                  </a:ext>
                </a:extLst>
              </a:tr>
              <a:tr h="131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LYW-1A Google Data Center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Powerlite Engineering Pte.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 Supply and Installation works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Mar-19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Aug-20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118139"/>
                  </a:ext>
                </a:extLst>
              </a:tr>
              <a:tr h="263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Techniques Module Facility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Vikoshiya Pte.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 and Instrumentation, ACS, CCTV, PA, Data &amp; Tel equipment's installation works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Nov-19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Jul-20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596370"/>
                  </a:ext>
                </a:extLst>
              </a:tr>
              <a:tr h="1315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Techniques Module Facility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Vikoshiya Pte.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Maintenance and additional  works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Aug-20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 date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640321"/>
                  </a:ext>
                </a:extLst>
              </a:tr>
              <a:tr h="263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Amgen ASM3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Vikoshiya Pte.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 and Instrumentation, BMS, Security system Maintenance and Additional works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Mar-18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 date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149081"/>
                  </a:ext>
                </a:extLst>
              </a:tr>
              <a:tr h="263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Arkema Symphony Project (Jurong Island)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Rotary Engineering Pte.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Electrical and Instrumentation, Air Tubing Installation works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Mar-22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Sep-22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707523"/>
                  </a:ext>
                </a:extLst>
              </a:tr>
              <a:tr h="263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Silicon Box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Mahalakshmi Electricals 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Supply and Installation of Electrical works including clean room 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Jul-22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May-23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716377"/>
                  </a:ext>
                </a:extLst>
              </a:tr>
              <a:tr h="263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Siltronic Silicon Wafer Pte.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Plant Electrical Instrumentation Pte.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Supply and Installation of Instrumentation works including clean room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Feb-23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Dec-23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111905"/>
                  </a:ext>
                </a:extLst>
              </a:tr>
              <a:tr h="263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Sanofi EVF facility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JEL Maintenance Pte. Ltd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Supply and Installation of Data &amp; Tel, ACS and CCTV works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Apr-23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 date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242510"/>
                  </a:ext>
                </a:extLst>
              </a:tr>
              <a:tr h="2630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4175" marR="4175" marT="41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C850E CCL6 &amp; NEL ML and Depot Extension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Gates PCM Construction Ltd.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MRT Track and Maintenance works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Sep-23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Till date</a:t>
                      </a:r>
                    </a:p>
                  </a:txBody>
                  <a:tcPr marL="4175" marR="4175" marT="4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4715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E21330A-83E4-4E13-B95F-14CA17E42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0"/>
            <a:ext cx="4032448" cy="10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0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980728"/>
            <a:ext cx="8496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4000" b="1" dirty="0">
                <a:solidFill>
                  <a:schemeClr val="accent2"/>
                </a:solidFill>
                <a:latin typeface="Bodoni MT Black" pitchFamily="18" charset="0"/>
              </a:rPr>
              <a:t>Accreditation</a:t>
            </a:r>
          </a:p>
          <a:p>
            <a:endParaRPr lang="en-SG" sz="4000" b="1" dirty="0">
              <a:solidFill>
                <a:schemeClr val="accent2"/>
              </a:solidFill>
              <a:latin typeface="Bodoni MT Black" pitchFamily="18" charset="0"/>
            </a:endParaRPr>
          </a:p>
          <a:p>
            <a:r>
              <a:rPr lang="en-SG" sz="3200" b="1" dirty="0">
                <a:solidFill>
                  <a:schemeClr val="accent2"/>
                </a:solidFill>
                <a:latin typeface="Bodoni MT Black" pitchFamily="18" charset="0"/>
              </a:rPr>
              <a:t>BCA cert</a:t>
            </a:r>
          </a:p>
          <a:p>
            <a:endParaRPr lang="en-SG" sz="4000" b="1" dirty="0">
              <a:solidFill>
                <a:schemeClr val="accent2"/>
              </a:solidFill>
              <a:latin typeface="Bodoni MT Black" pitchFamily="18" charset="0"/>
            </a:endParaRPr>
          </a:p>
          <a:p>
            <a:endParaRPr lang="en-SG" sz="4000" b="1" dirty="0">
              <a:solidFill>
                <a:schemeClr val="accent2"/>
              </a:solidFill>
              <a:latin typeface="Bodoni MT Black" pitchFamily="18" charset="0"/>
            </a:endParaRPr>
          </a:p>
          <a:p>
            <a:endParaRPr lang="en-SG" sz="4000" b="1" dirty="0">
              <a:solidFill>
                <a:schemeClr val="accent2"/>
              </a:solidFill>
              <a:latin typeface="Bodoni MT Black" pitchFamily="18" charset="0"/>
            </a:endParaRPr>
          </a:p>
          <a:p>
            <a:endParaRPr lang="en-SG" sz="4000" b="1" dirty="0">
              <a:solidFill>
                <a:schemeClr val="accent2"/>
              </a:solidFill>
              <a:latin typeface="Bodoni MT Black" pitchFamily="18" charset="0"/>
            </a:endParaRPr>
          </a:p>
          <a:p>
            <a:endParaRPr lang="en-SG" sz="4000" b="1" dirty="0">
              <a:solidFill>
                <a:schemeClr val="accent2"/>
              </a:solidFill>
              <a:latin typeface="Bodoni MT Black" pitchFamily="18" charset="0"/>
            </a:endParaRPr>
          </a:p>
          <a:p>
            <a:endParaRPr lang="en-SG" sz="4000" b="1" dirty="0">
              <a:solidFill>
                <a:schemeClr val="accent2"/>
              </a:solidFill>
              <a:latin typeface="Bodoni MT Black" pitchFamily="18" charset="0"/>
            </a:endParaRPr>
          </a:p>
          <a:p>
            <a:endParaRPr lang="en-SG" sz="4000" b="1" dirty="0">
              <a:solidFill>
                <a:schemeClr val="accent2"/>
              </a:solidFill>
              <a:latin typeface="Bodoni MT Black" pitchFamily="18" charset="0"/>
            </a:endParaRPr>
          </a:p>
          <a:p>
            <a:r>
              <a:rPr lang="en-SG" b="1" dirty="0"/>
              <a:t> </a:t>
            </a:r>
            <a:endParaRPr lang="en-S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3E6B21-1BEB-4C98-9671-8B4D74D9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148063"/>
            <a:ext cx="4464496" cy="5672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CA48C9-FCB5-49CE-82ED-60E95869B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0"/>
            <a:ext cx="4032448" cy="10781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1124744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4000" b="1" dirty="0">
                <a:solidFill>
                  <a:schemeClr val="accent2"/>
                </a:solidFill>
                <a:latin typeface="Bodoni MT Black" pitchFamily="18" charset="0"/>
              </a:rPr>
              <a:t>Accreditation :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6016" y="1329259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2000" b="1" dirty="0">
                <a:solidFill>
                  <a:schemeClr val="accent2"/>
                </a:solidFill>
              </a:rPr>
              <a:t>ISO certs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AB0562-EF5D-4F91-AECE-0F7832697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832" y="1832629"/>
            <a:ext cx="3310592" cy="4433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597630-FBC5-4C9A-82AF-4FC17DE92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0"/>
            <a:ext cx="4032448" cy="1078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84E6BB-6C61-4AE1-AC7D-E5E0F2161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868871"/>
            <a:ext cx="3240360" cy="44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81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2085</TotalTime>
  <Words>1006</Words>
  <Application>Microsoft Office PowerPoint</Application>
  <PresentationFormat>On-screen Show (4:3)</PresentationFormat>
  <Paragraphs>259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Bodoni MT Black</vt:lpstr>
      <vt:lpstr>Calibri</vt:lpstr>
      <vt:lpstr>Cambria Math</vt:lpstr>
      <vt:lpstr>Wingdings</vt:lpstr>
      <vt:lpstr>Office Theme</vt:lpstr>
      <vt:lpstr>PowerPoint Presentation</vt:lpstr>
      <vt:lpstr>  Contact Details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</dc:creator>
  <cp:lastModifiedBy>Hariharan Sundararajan</cp:lastModifiedBy>
  <cp:revision>257</cp:revision>
  <cp:lastPrinted>2012-11-17T10:01:07Z</cp:lastPrinted>
  <dcterms:created xsi:type="dcterms:W3CDTF">2012-11-02T10:13:58Z</dcterms:created>
  <dcterms:modified xsi:type="dcterms:W3CDTF">2024-05-15T02:45:31Z</dcterms:modified>
</cp:coreProperties>
</file>